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5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07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10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18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71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13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31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3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5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52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24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BFDF4-FABF-4F46-8979-0C27A6B909AD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90197-1E49-4BC4-AD5D-6D42051D5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8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D652F70-09EA-4F2E-864A-2B4193504DE8}"/>
              </a:ext>
            </a:extLst>
          </p:cNvPr>
          <p:cNvSpPr txBox="1"/>
          <p:nvPr/>
        </p:nvSpPr>
        <p:spPr>
          <a:xfrm>
            <a:off x="0" y="61734"/>
            <a:ext cx="8759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PROJET PHARE PROTOCOLE DE GESTION DES SITUATIONS D’ INTIMIDATION </a:t>
            </a:r>
            <a:endParaRPr lang="fr-FR" dirty="0"/>
          </a:p>
          <a:p>
            <a:pPr algn="ctr"/>
            <a:r>
              <a:rPr lang="fr-FR" b="1" dirty="0"/>
              <a:t>ET DE HARCELEMENT PAR LE GROUPE BIEN-ETRE.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9A8F77E-F87D-4AA6-A3F4-224F53F6434D}"/>
              </a:ext>
            </a:extLst>
          </p:cNvPr>
          <p:cNvSpPr txBox="1"/>
          <p:nvPr/>
        </p:nvSpPr>
        <p:spPr>
          <a:xfrm>
            <a:off x="3163981" y="708065"/>
            <a:ext cx="66048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u="sng" dirty="0"/>
              <a:t>Cadre de référence</a:t>
            </a:r>
            <a:r>
              <a:rPr lang="fr-FR" sz="1100" dirty="0"/>
              <a:t> : Article L.511-3-1 : « Aucun élève ne doit subir de la part d’autres élèves, des faits de harcèlement ayant pour objet ou pour effet une dégradation de ses conditions d’apprentissage susceptibles de porter atteinte à ses droits et à sa dignité ou d’altérer sa santé physique ou mentale ». </a:t>
            </a:r>
          </a:p>
        </p:txBody>
      </p:sp>
      <p:sp>
        <p:nvSpPr>
          <p:cNvPr id="6" name="Rectangle : avec coin arrondi et coin rogné en haut 5">
            <a:extLst>
              <a:ext uri="{FF2B5EF4-FFF2-40B4-BE49-F238E27FC236}">
                <a16:creationId xmlns:a16="http://schemas.microsoft.com/office/drawing/2014/main" id="{8584DB82-3549-4DF2-9694-AA31E0644D99}"/>
              </a:ext>
            </a:extLst>
          </p:cNvPr>
          <p:cNvSpPr/>
          <p:nvPr/>
        </p:nvSpPr>
        <p:spPr>
          <a:xfrm>
            <a:off x="3163981" y="708066"/>
            <a:ext cx="6604859" cy="629020"/>
          </a:xfrm>
          <a:prstGeom prst="snipRoundRect">
            <a:avLst/>
          </a:prstGeom>
          <a:noFill/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droite à entaille 8">
            <a:extLst>
              <a:ext uri="{FF2B5EF4-FFF2-40B4-BE49-F238E27FC236}">
                <a16:creationId xmlns:a16="http://schemas.microsoft.com/office/drawing/2014/main" id="{A4B2D68F-BEB1-4E82-9FCD-9AAD87964407}"/>
              </a:ext>
            </a:extLst>
          </p:cNvPr>
          <p:cNvSpPr/>
          <p:nvPr/>
        </p:nvSpPr>
        <p:spPr>
          <a:xfrm rot="5400000">
            <a:off x="8969402" y="1726713"/>
            <a:ext cx="1247029" cy="60189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 à 3 j</a:t>
            </a:r>
          </a:p>
        </p:txBody>
      </p:sp>
      <p:sp>
        <p:nvSpPr>
          <p:cNvPr id="11" name="Flèche : droite à entaille 10">
            <a:extLst>
              <a:ext uri="{FF2B5EF4-FFF2-40B4-BE49-F238E27FC236}">
                <a16:creationId xmlns:a16="http://schemas.microsoft.com/office/drawing/2014/main" id="{9AB4B22D-9CD4-4C9A-9965-7E89D2435A89}"/>
              </a:ext>
            </a:extLst>
          </p:cNvPr>
          <p:cNvSpPr/>
          <p:nvPr/>
        </p:nvSpPr>
        <p:spPr>
          <a:xfrm rot="5400000">
            <a:off x="8268393" y="3799530"/>
            <a:ext cx="2649054" cy="601884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 semaines</a:t>
            </a:r>
          </a:p>
        </p:txBody>
      </p:sp>
      <p:sp>
        <p:nvSpPr>
          <p:cNvPr id="12" name="Flèche : droite à entaille 11">
            <a:extLst>
              <a:ext uri="{FF2B5EF4-FFF2-40B4-BE49-F238E27FC236}">
                <a16:creationId xmlns:a16="http://schemas.microsoft.com/office/drawing/2014/main" id="{B45D0C77-C638-4732-9EC5-77B611E1BB4E}"/>
              </a:ext>
            </a:extLst>
          </p:cNvPr>
          <p:cNvSpPr/>
          <p:nvPr/>
        </p:nvSpPr>
        <p:spPr>
          <a:xfrm rot="5400000">
            <a:off x="8947674" y="5792944"/>
            <a:ext cx="1337774" cy="601884"/>
          </a:xfrm>
          <a:prstGeom prst="notchedRightArrow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1 à 2 mois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54D9A0C-3912-4154-BDC8-6DEDA7AB947D}"/>
              </a:ext>
            </a:extLst>
          </p:cNvPr>
          <p:cNvSpPr/>
          <p:nvPr/>
        </p:nvSpPr>
        <p:spPr>
          <a:xfrm>
            <a:off x="4109921" y="1432997"/>
            <a:ext cx="4746383" cy="48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Connaissance d’une situation relevée par élèves, familles, enseignants, personnels, DSDEN… : Quoi ? Qui ? Comment ? Quand ? </a:t>
            </a:r>
          </a:p>
          <a:p>
            <a:endParaRPr lang="fr-FR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22327500-F70E-4580-8500-A739C94CB0F8}"/>
              </a:ext>
            </a:extLst>
          </p:cNvPr>
          <p:cNvSpPr/>
          <p:nvPr/>
        </p:nvSpPr>
        <p:spPr>
          <a:xfrm>
            <a:off x="4755239" y="1966656"/>
            <a:ext cx="3728086" cy="321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Prendre contact auprès de l’Inspection - 0130832250 </a:t>
            </a:r>
          </a:p>
          <a:p>
            <a:endParaRPr lang="fr-FR" dirty="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B6BF2582-FF29-418B-A8DB-B124FD754BCB}"/>
              </a:ext>
            </a:extLst>
          </p:cNvPr>
          <p:cNvSpPr/>
          <p:nvPr/>
        </p:nvSpPr>
        <p:spPr>
          <a:xfrm>
            <a:off x="4227758" y="2407353"/>
            <a:ext cx="4746383" cy="272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de la situation par l’équipe ressources du pôle concerné.</a:t>
            </a:r>
          </a:p>
          <a:p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0A1F963-5E86-4BFA-9213-0D82FB43168C}"/>
              </a:ext>
            </a:extLst>
          </p:cNvPr>
          <p:cNvSpPr/>
          <p:nvPr/>
        </p:nvSpPr>
        <p:spPr>
          <a:xfrm>
            <a:off x="3091597" y="2935043"/>
            <a:ext cx="2127555" cy="62901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grave ( mise en danger imminente de l’enfant ou actée, plainte déposée)</a:t>
            </a:r>
          </a:p>
          <a:p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9440C2A-1148-43D7-8308-FF8DC49546E6}"/>
              </a:ext>
            </a:extLst>
          </p:cNvPr>
          <p:cNvSpPr/>
          <p:nvPr/>
        </p:nvSpPr>
        <p:spPr>
          <a:xfrm>
            <a:off x="3243895" y="3924829"/>
            <a:ext cx="1823720" cy="4801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Protocole Harcèlement national</a:t>
            </a:r>
          </a:p>
          <a:p>
            <a:endParaRPr lang="fr-FR" dirty="0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72BF3FC-C992-4F68-B191-05821FF6A913}"/>
              </a:ext>
            </a:extLst>
          </p:cNvPr>
          <p:cNvSpPr/>
          <p:nvPr/>
        </p:nvSpPr>
        <p:spPr>
          <a:xfrm>
            <a:off x="5280211" y="2842690"/>
            <a:ext cx="2267613" cy="6261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du protocole de la méthode de préoccupation partagée ( MPP)</a:t>
            </a:r>
          </a:p>
          <a:p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4A6814-FED9-4A0F-93E9-F74D9F3FE9EB}"/>
              </a:ext>
            </a:extLst>
          </p:cNvPr>
          <p:cNvSpPr/>
          <p:nvPr/>
        </p:nvSpPr>
        <p:spPr>
          <a:xfrm>
            <a:off x="7571465" y="2852533"/>
            <a:ext cx="1823720" cy="6186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des actions avec la ville et le périscolaire</a:t>
            </a:r>
          </a:p>
          <a:p>
            <a:endParaRPr lang="fr-FR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694A8072-C8FB-4F20-836D-5AAFA67D99E2}"/>
              </a:ext>
            </a:extLst>
          </p:cNvPr>
          <p:cNvSpPr/>
          <p:nvPr/>
        </p:nvSpPr>
        <p:spPr>
          <a:xfrm>
            <a:off x="5169902" y="3746859"/>
            <a:ext cx="1823720" cy="272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Entretien avec la cible</a:t>
            </a:r>
          </a:p>
          <a:p>
            <a:endParaRPr lang="fr-FR" dirty="0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162BC676-26BA-4B27-8F27-A868FAE059A2}"/>
              </a:ext>
            </a:extLst>
          </p:cNvPr>
          <p:cNvSpPr/>
          <p:nvPr/>
        </p:nvSpPr>
        <p:spPr>
          <a:xfrm>
            <a:off x="5090250" y="4261606"/>
            <a:ext cx="1903371" cy="735101"/>
          </a:xfrm>
          <a:prstGeom prst="roundRect">
            <a:avLst>
              <a:gd name="adj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à la famille de la cible après chaque entretien IP/témoins/cible</a:t>
            </a:r>
          </a:p>
          <a:p>
            <a:endParaRPr lang="fr-FR" dirty="0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66A34792-54B0-484E-98DF-7F015A56596E}"/>
              </a:ext>
            </a:extLst>
          </p:cNvPr>
          <p:cNvSpPr/>
          <p:nvPr/>
        </p:nvSpPr>
        <p:spPr>
          <a:xfrm>
            <a:off x="7184500" y="3580102"/>
            <a:ext cx="2083837" cy="162660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Entretiens individuels avec les intimidateurs présumés (IP) et les témoins ( entre 4 et 8 élèves)</a:t>
            </a: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Mention de la mise en place de MPP doit être intégrée dans le règlement intérieur signé par les familles.</a:t>
            </a:r>
          </a:p>
          <a:p>
            <a:endParaRPr lang="fr-FR" dirty="0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68330199-3FCF-4415-A73B-EF690EC6BAE1}"/>
              </a:ext>
            </a:extLst>
          </p:cNvPr>
          <p:cNvSpPr/>
          <p:nvPr/>
        </p:nvSpPr>
        <p:spPr>
          <a:xfrm>
            <a:off x="5911754" y="5378060"/>
            <a:ext cx="1925897" cy="441504"/>
          </a:xfrm>
          <a:prstGeom prst="round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SYNTHESE ET EVALUATION</a:t>
            </a:r>
          </a:p>
          <a:p>
            <a:endParaRPr lang="fr-FR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B6769031-971E-4330-A5A8-50EDF552F34A}"/>
              </a:ext>
            </a:extLst>
          </p:cNvPr>
          <p:cNvSpPr/>
          <p:nvPr/>
        </p:nvSpPr>
        <p:spPr>
          <a:xfrm>
            <a:off x="6371596" y="5990919"/>
            <a:ext cx="2829893" cy="619474"/>
          </a:xfrm>
          <a:prstGeom prst="round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directeur informe l’équipe d’école et répond aux familles si besoin</a:t>
            </a:r>
          </a:p>
          <a:p>
            <a:endParaRPr lang="fr-FR" dirty="0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4493708C-382B-4C12-8B67-45165D29023E}"/>
              </a:ext>
            </a:extLst>
          </p:cNvPr>
          <p:cNvSpPr/>
          <p:nvPr/>
        </p:nvSpPr>
        <p:spPr>
          <a:xfrm>
            <a:off x="3657529" y="6143907"/>
            <a:ext cx="2195419" cy="407884"/>
          </a:xfrm>
          <a:prstGeom prst="round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Suivi de la situation au cours de l’année et régulations possibles</a:t>
            </a:r>
            <a:endParaRPr lang="fr-FR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370AFD10-818F-4D4D-B80A-7166C65C6E2B}"/>
              </a:ext>
            </a:extLst>
          </p:cNvPr>
          <p:cNvSpPr/>
          <p:nvPr/>
        </p:nvSpPr>
        <p:spPr>
          <a:xfrm>
            <a:off x="4088787" y="5398644"/>
            <a:ext cx="1207431" cy="3549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non résolu </a:t>
            </a:r>
          </a:p>
          <a:p>
            <a:endParaRPr lang="fr-FR" dirty="0"/>
          </a:p>
        </p:txBody>
      </p:sp>
      <p:pic>
        <p:nvPicPr>
          <p:cNvPr id="31" name="Graphique 30" descr="Téléphone mains libres">
            <a:extLst>
              <a:ext uri="{FF2B5EF4-FFF2-40B4-BE49-F238E27FC236}">
                <a16:creationId xmlns:a16="http://schemas.microsoft.com/office/drawing/2014/main" id="{7DF6D6E4-FD9F-4886-9A4E-20A12D23C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3295" y="1936435"/>
            <a:ext cx="449207" cy="449207"/>
          </a:xfrm>
          <a:prstGeom prst="rect">
            <a:avLst/>
          </a:prstGeom>
        </p:spPr>
      </p:pic>
      <p:pic>
        <p:nvPicPr>
          <p:cNvPr id="33" name="Graphique 32" descr="Tête avec engrenages">
            <a:extLst>
              <a:ext uri="{FF2B5EF4-FFF2-40B4-BE49-F238E27FC236}">
                <a16:creationId xmlns:a16="http://schemas.microsoft.com/office/drawing/2014/main" id="{45994124-6607-4FFB-82AB-F4D7556023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722" y="2281084"/>
            <a:ext cx="457200" cy="457200"/>
          </a:xfrm>
          <a:prstGeom prst="rect">
            <a:avLst/>
          </a:prstGeom>
        </p:spPr>
      </p:pic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64913E16-1173-4C08-844B-C3E21286F8A4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4155375" y="3564062"/>
            <a:ext cx="380" cy="360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447525E0-BF39-471E-AF1C-629E6162197A}"/>
              </a:ext>
            </a:extLst>
          </p:cNvPr>
          <p:cNvCxnSpPr>
            <a:endCxn id="18" idx="2"/>
          </p:cNvCxnSpPr>
          <p:nvPr/>
        </p:nvCxnSpPr>
        <p:spPr>
          <a:xfrm flipH="1" flipV="1">
            <a:off x="4155755" y="4404954"/>
            <a:ext cx="389351" cy="993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E5FE8E61-FF6A-479B-8EC6-52B91D550C54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6234147" y="3468839"/>
            <a:ext cx="179871" cy="292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A8C5D5DE-BCB6-4008-87AD-55DF9269E2FD}"/>
              </a:ext>
            </a:extLst>
          </p:cNvPr>
          <p:cNvCxnSpPr>
            <a:cxnSpLocks/>
          </p:cNvCxnSpPr>
          <p:nvPr/>
        </p:nvCxnSpPr>
        <p:spPr>
          <a:xfrm>
            <a:off x="6766025" y="3468839"/>
            <a:ext cx="418475" cy="27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79E5828D-3C95-4B73-B88C-AE6938F13EEA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 flipH="1">
            <a:off x="6041936" y="4019534"/>
            <a:ext cx="39826" cy="24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phique 51" descr="Conversation (droite à gauche)">
            <a:extLst>
              <a:ext uri="{FF2B5EF4-FFF2-40B4-BE49-F238E27FC236}">
                <a16:creationId xmlns:a16="http://schemas.microsoft.com/office/drawing/2014/main" id="{B4C2D175-870D-4F22-8FCB-CFA2C49AFB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93806" y="1432997"/>
            <a:ext cx="457200" cy="457200"/>
          </a:xfrm>
          <a:prstGeom prst="rect">
            <a:avLst/>
          </a:prstGeom>
        </p:spPr>
      </p:pic>
      <p:pic>
        <p:nvPicPr>
          <p:cNvPr id="53" name="Graphique 52" descr="Conversation (droite à gauche)">
            <a:extLst>
              <a:ext uri="{FF2B5EF4-FFF2-40B4-BE49-F238E27FC236}">
                <a16:creationId xmlns:a16="http://schemas.microsoft.com/office/drawing/2014/main" id="{8B7A43CE-F86E-438A-B691-D6926E760B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47287" y="5674658"/>
            <a:ext cx="350787" cy="350787"/>
          </a:xfrm>
          <a:prstGeom prst="rect">
            <a:avLst/>
          </a:prstGeom>
        </p:spPr>
      </p:pic>
      <p:pic>
        <p:nvPicPr>
          <p:cNvPr id="57" name="Graphique 56" descr="Conversation (droite à gauche)">
            <a:extLst>
              <a:ext uri="{FF2B5EF4-FFF2-40B4-BE49-F238E27FC236}">
                <a16:creationId xmlns:a16="http://schemas.microsoft.com/office/drawing/2014/main" id="{514B26BF-4A25-44EB-8F50-F62BAF5AF4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84794" y="2522808"/>
            <a:ext cx="334920" cy="334920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1D071328-C6B9-420A-B702-CCC16B66756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83164" y="81026"/>
            <a:ext cx="817614" cy="523738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2B896757-E904-43CA-A5E9-6819A7B44524}"/>
              </a:ext>
            </a:extLst>
          </p:cNvPr>
          <p:cNvSpPr txBox="1"/>
          <p:nvPr/>
        </p:nvSpPr>
        <p:spPr>
          <a:xfrm>
            <a:off x="125507" y="6622742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/>
              <a:t>Circonscription de Versailles - 2022</a:t>
            </a:r>
          </a:p>
        </p:txBody>
      </p:sp>
    </p:spTree>
    <p:extLst>
      <p:ext uri="{BB962C8B-B14F-4D97-AF65-F5344CB8AC3E}">
        <p14:creationId xmlns:p14="http://schemas.microsoft.com/office/powerpoint/2010/main" val="986578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14937</TotalTime>
  <Words>268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Sao-Jose</dc:creator>
  <cp:lastModifiedBy>aurelie.aveline1</cp:lastModifiedBy>
  <cp:revision>21</cp:revision>
  <cp:lastPrinted>2022-09-16T11:26:51Z</cp:lastPrinted>
  <dcterms:created xsi:type="dcterms:W3CDTF">2022-05-11T12:08:38Z</dcterms:created>
  <dcterms:modified xsi:type="dcterms:W3CDTF">2023-11-07T09:07:52Z</dcterms:modified>
</cp:coreProperties>
</file>